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805" r:id="rId4"/>
    <p:sldMasterId id="2147483840" r:id="rId5"/>
  </p:sldMasterIdLst>
  <p:notesMasterIdLst>
    <p:notesMasterId r:id="rId15"/>
  </p:notesMasterIdLst>
  <p:handoutMasterIdLst>
    <p:handoutMasterId r:id="rId16"/>
  </p:handoutMasterIdLst>
  <p:sldIdLst>
    <p:sldId id="422" r:id="rId6"/>
    <p:sldId id="322" r:id="rId7"/>
    <p:sldId id="519" r:id="rId8"/>
    <p:sldId id="323" r:id="rId9"/>
    <p:sldId id="517" r:id="rId10"/>
    <p:sldId id="305" r:id="rId11"/>
    <p:sldId id="429" r:id="rId12"/>
    <p:sldId id="426" r:id="rId13"/>
    <p:sldId id="51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9" d="100"/>
          <a:sy n="109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189" cy="496410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2" y="2"/>
            <a:ext cx="2946189" cy="496410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A4A200DF-138E-47EB-8AD4-7804CDFA071F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225"/>
            <a:ext cx="2946189" cy="496410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2" y="9430225"/>
            <a:ext cx="2946189" cy="496410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0E901F6F-2ED0-4283-B6E2-7DFC93971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5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0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0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B2935C71-E2B4-421D-A34F-71B39E801B28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0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0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AB13172-DB43-4A64-B3A6-A3E81B4DF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9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172D7-54E2-3F42-AFAA-201B3FA0B6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3172-DB43-4A64-B3A6-A3E81B4DF1B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4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4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4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37C2-3A91-4E08-B148-A66352843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EC1B-C59E-40E0-A3E9-9C90A7525B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47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A00-6E70-4D17-97E3-EC2FEF04D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5A56-B7D9-49EC-AF42-70B050B54C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A778-0EE5-4146-BF6E-4B9F72EA9B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FEC2-CA74-43B8-9580-0484844CFB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4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774F-00DA-47FD-8970-8F4D0F40A2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6BA4-3DD6-4108-B822-160DE8D398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7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AD50-19BF-4C58-9D50-AC742A9531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FC73-B10A-47B2-A49E-FA90E64EB8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8181-ABC5-4E9E-B21C-7168AC4B6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67C4-DC86-4E8B-AFFA-2498B3C90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1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A730-4903-4CA2-8F93-FC06B67A6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7FCD-201A-4E3D-BE09-84B50A0C3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3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547F-A365-4B71-9327-B9F8A4509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88B5-7BDD-44B8-8137-559BAB5406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6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26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4DBE-3663-4067-AEB0-29801BC70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5174-9CDF-4049-8E90-A2725FBF81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21E9-6D62-4386-AE2B-8D723BE9C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4E1F-4159-4C5F-98C0-4F858A70DF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7BA1-C80A-47C5-BADD-8E037BC8AA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4F3A-DF48-486A-9ABC-C062F4AB25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37C2-3A91-4E08-B148-A66352843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EC1B-C59E-40E0-A3E9-9C90A7525B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5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DA00-6E70-4D17-97E3-EC2FEF04D2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5A56-B7D9-49EC-AF42-70B050B54C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3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A778-0EE5-4146-BF6E-4B9F72EA9B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FEC2-CA74-43B8-9580-0484844CFB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3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774F-00DA-47FD-8970-8F4D0F40A2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6BA4-3DD6-4108-B822-160DE8D398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33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AD50-19BF-4C58-9D50-AC742A9531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FC73-B10A-47B2-A49E-FA90E64EB8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8181-ABC5-4E9E-B21C-7168AC4B68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67C4-DC86-4E8B-AFFA-2498B3C90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39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A730-4903-4CA2-8F93-FC06B67A6C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7FCD-201A-4E3D-BE09-84B50A0C39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4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3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547F-A365-4B71-9327-B9F8A45095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88B5-7BDD-44B8-8137-559BAB5406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6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4DBE-3663-4067-AEB0-29801BC70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5174-9CDF-4049-8E90-A2725FBF81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41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21E9-6D62-4386-AE2B-8D723BE9C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4E1F-4159-4C5F-98C0-4F858A70DF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8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7BA1-C80A-47C5-BADD-8E037BC8AA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4F3A-DF48-486A-9ABC-C062F4AB25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2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646464"/>
              </a:solidFill>
            </a:endParaRPr>
          </a:p>
        </p:txBody>
      </p:sp>
      <p:pic>
        <p:nvPicPr>
          <p:cNvPr id="5" name="Picture 11" descr="asi-logo_small_eng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6384925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6400800"/>
            <a:ext cx="10128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logo_black.wm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6443663"/>
            <a:ext cx="11509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kolp_water_rest.emf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6" r="48851"/>
          <a:stretch>
            <a:fillRect/>
          </a:stretch>
        </p:blipFill>
        <p:spPr bwMode="auto">
          <a:xfrm>
            <a:off x="1676400" y="6367463"/>
            <a:ext cx="20478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kolp_water_rest.emf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295"/>
          <a:stretch>
            <a:fillRect/>
          </a:stretch>
        </p:blipFill>
        <p:spPr bwMode="auto">
          <a:xfrm>
            <a:off x="533400" y="6367463"/>
            <a:ext cx="6985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22287"/>
            <a:ext cx="7543800" cy="908050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575" y="1419225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7035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020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12875"/>
            <a:ext cx="40036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36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02087" cy="232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12875"/>
            <a:ext cx="4003675" cy="232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3870382"/>
            <a:ext cx="8169215" cy="224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7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3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1188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158162" cy="45196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669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87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077200" cy="484748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3000" b="1" dirty="0" smtClean="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948130"/>
            <a:ext cx="8077200" cy="458587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lang="en-US" sz="2800" b="0" dirty="0" smtClean="0">
                <a:solidFill>
                  <a:srgbClr val="000000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828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3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558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84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31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18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5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9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11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60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24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15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9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4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063-1BC8-4B09-A429-AE0D2E86A2E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C7FC-11DD-4A9A-815E-DD2F5C5F9A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D2E4E-5D40-4F4F-9C80-00EFA19EE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0E56A-4F48-41A8-8B47-23DFCF85C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D2E4E-5D40-4F4F-9C80-00EFA19EE4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40E56A-4F48-41A8-8B47-23DFCF85C3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1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1581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1963" y="6419850"/>
            <a:ext cx="1289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100" smtClean="0">
                <a:solidFill>
                  <a:srgbClr val="000000"/>
                </a:solidFill>
                <a:cs typeface="Arial" charset="0"/>
              </a:rPr>
              <a:t>9 November 2012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667000" y="6415088"/>
            <a:ext cx="4114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100" smtClean="0">
                <a:solidFill>
                  <a:srgbClr val="000000"/>
                </a:solidFill>
                <a:cs typeface="Arial" charset="0"/>
              </a:rPr>
              <a:t>Neva Water Project – Seminar for prequalified bidders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7980363" y="6418263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100" smtClean="0">
                <a:solidFill>
                  <a:srgbClr val="000000"/>
                </a:solidFill>
                <a:cs typeface="Arial" charset="0"/>
              </a:rPr>
              <a:t>Page </a:t>
            </a:r>
            <a:fld id="{BE36BAFE-574E-4370-912D-5864D5D54A9F}" type="slidenum">
              <a:rPr lang="en-US" altLang="ru-RU" sz="1100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11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  <p:sp>
        <p:nvSpPr>
          <p:cNvPr id="1036" name="Line 1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SzPct val="75000"/>
        <a:buFont typeface="Arial" charset="0"/>
        <a:buChar char="►"/>
        <a:defRPr sz="2400">
          <a:solidFill>
            <a:srgbClr val="000000"/>
          </a:solidFill>
          <a:latin typeface="Arial Narrow" pitchFamily="34" charset="0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75000"/>
        <a:buFont typeface="Arial" charset="0"/>
        <a:buChar char="►"/>
        <a:defRPr sz="2000">
          <a:solidFill>
            <a:srgbClr val="000000"/>
          </a:solidFill>
          <a:latin typeface="Arial Narrow" pitchFamily="34" charset="0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75000"/>
        <a:buFont typeface="Arial" charset="0"/>
        <a:buChar char="►"/>
        <a:defRPr>
          <a:solidFill>
            <a:srgbClr val="000000"/>
          </a:solidFill>
          <a:latin typeface="Arial Narrow" pitchFamily="34" charset="0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75000"/>
        <a:buFont typeface="Arial" charset="0"/>
        <a:buChar char="►"/>
        <a:defRPr sz="1600">
          <a:solidFill>
            <a:srgbClr val="000000"/>
          </a:solidFill>
          <a:latin typeface="Arial Narrow" pitchFamily="34" charset="0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3366CC"/>
        </a:buClr>
        <a:buSzPct val="75000"/>
        <a:buFont typeface="Arial" charset="0"/>
        <a:buChar char="►"/>
        <a:defRPr sz="1600">
          <a:solidFill>
            <a:srgbClr val="000000"/>
          </a:solidFill>
          <a:latin typeface="Arial Narrow" pitchFamily="34" charset="0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9F129-64BE-4F0B-9E97-6D526AB94E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F3EE-88B1-4AF5-863B-CBBB6FA4C1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" y="23568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z="3200" dirty="0" smtClean="0"/>
              <a:t>Актуальные вопросы контроля состава и свойств сточных вод абонентов организации ВКХ</a:t>
            </a:r>
            <a:endParaRPr lang="ru-RU" sz="3200" dirty="0"/>
          </a:p>
        </p:txBody>
      </p:sp>
      <p:pic>
        <p:nvPicPr>
          <p:cNvPr id="13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76056" y="486916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Директор Дирекции природопользования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П.Б. Михайлов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207866" y="0"/>
            <a:ext cx="7849342" cy="9372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3</a:t>
            </a:r>
          </a:p>
        </p:txBody>
      </p:sp>
      <p:pic>
        <p:nvPicPr>
          <p:cNvPr id="12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Параллельный отбор проб сточных вод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48" y="1484784"/>
            <a:ext cx="8949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</a:rPr>
              <a:t>29. При отборе проб сточных вод организацией, осуществляющей водоотведение, абонент вправе </a:t>
            </a:r>
            <a:r>
              <a:rPr lang="ru-RU" sz="1600" dirty="0" smtClean="0">
                <a:latin typeface="+mj-lt"/>
              </a:rPr>
              <a:t>произвести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параллельный </a:t>
            </a:r>
            <a:r>
              <a:rPr lang="ru-RU" sz="1600" dirty="0">
                <a:latin typeface="+mj-lt"/>
              </a:rPr>
              <a:t>отбор проб сточных вод и провести их анализ в аккредитованной </a:t>
            </a:r>
            <a:r>
              <a:rPr lang="ru-RU" sz="1600" dirty="0" smtClean="0">
                <a:latin typeface="+mj-lt"/>
              </a:rPr>
              <a:t>лаборатории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за </a:t>
            </a:r>
            <a:r>
              <a:rPr lang="ru-RU" sz="1600" dirty="0">
                <a:latin typeface="+mj-lt"/>
              </a:rPr>
              <a:t>счет </a:t>
            </a:r>
            <a:r>
              <a:rPr lang="ru-RU" sz="1600" dirty="0" smtClean="0">
                <a:latin typeface="+mj-lt"/>
              </a:rPr>
              <a:t>собственных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средств</a:t>
            </a:r>
            <a:r>
              <a:rPr lang="ru-RU" sz="1600" dirty="0">
                <a:latin typeface="+mj-lt"/>
              </a:rPr>
              <a:t>.</a:t>
            </a:r>
          </a:p>
          <a:p>
            <a:pPr algn="just"/>
            <a:r>
              <a:rPr lang="ru-RU" sz="1600" dirty="0" smtClean="0">
                <a:latin typeface="+mj-lt"/>
              </a:rPr>
              <a:t>30</a:t>
            </a:r>
            <a:r>
              <a:rPr lang="ru-RU" sz="1600" dirty="0">
                <a:latin typeface="+mj-lt"/>
              </a:rPr>
              <a:t>. При параллельном отборе проб сточных вод организация, осуществляющая водоотведение,</a:t>
            </a:r>
          </a:p>
          <a:p>
            <a:pPr algn="just"/>
            <a:r>
              <a:rPr lang="ru-RU" sz="1600" dirty="0">
                <a:latin typeface="+mj-lt"/>
              </a:rPr>
              <a:t>осуществляет отбор резервной пробы.</a:t>
            </a:r>
          </a:p>
          <a:p>
            <a:pPr algn="just"/>
            <a:r>
              <a:rPr lang="ru-RU" sz="1600" dirty="0">
                <a:latin typeface="+mj-lt"/>
              </a:rPr>
              <a:t>31. Разделение пробы на параллельные и резервную проводится организацией, </a:t>
            </a:r>
            <a:r>
              <a:rPr lang="ru-RU" sz="1600" dirty="0" smtClean="0">
                <a:latin typeface="+mj-lt"/>
              </a:rPr>
              <a:t>осуществляющей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водоотведение</a:t>
            </a:r>
            <a:r>
              <a:rPr lang="ru-RU" sz="1600" dirty="0">
                <a:latin typeface="+mj-lt"/>
              </a:rPr>
              <a:t>, на месте отбора проб сточных вод</a:t>
            </a:r>
            <a:r>
              <a:rPr lang="ru-RU" sz="1600" dirty="0" smtClean="0">
                <a:latin typeface="+mj-lt"/>
              </a:rPr>
              <a:t>.</a:t>
            </a:r>
            <a:r>
              <a:rPr lang="ru-RU" sz="1600" dirty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pPr algn="just"/>
            <a:r>
              <a:rPr lang="ru-RU" sz="1600" dirty="0" smtClean="0">
                <a:latin typeface="+mj-lt"/>
              </a:rPr>
              <a:t>32</a:t>
            </a:r>
            <a:r>
              <a:rPr lang="ru-RU" sz="1600" dirty="0">
                <a:latin typeface="+mj-lt"/>
              </a:rPr>
              <a:t>. Емкости с пробами должны быть промаркированы организацией, осуществляющей водоотведение. </a:t>
            </a:r>
            <a:r>
              <a:rPr lang="ru-RU" sz="1600" dirty="0" smtClean="0">
                <a:latin typeface="+mj-lt"/>
              </a:rPr>
              <a:t>Пробы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сточных </a:t>
            </a:r>
            <a:r>
              <a:rPr lang="ru-RU" sz="1600" dirty="0">
                <a:latin typeface="+mj-lt"/>
              </a:rPr>
              <a:t>вод должны быть опломбированы одноразовыми пломбами организацией, </a:t>
            </a:r>
            <a:r>
              <a:rPr lang="ru-RU" sz="1600" dirty="0" smtClean="0">
                <a:latin typeface="+mj-lt"/>
              </a:rPr>
              <a:t>осуществляющей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водоотведение</a:t>
            </a:r>
            <a:r>
              <a:rPr lang="ru-RU" sz="1600" dirty="0">
                <a:latin typeface="+mj-lt"/>
              </a:rPr>
              <a:t>. Ответственность за соблюдение условий транспортировки проб в аккредитованные </a:t>
            </a:r>
            <a:r>
              <a:rPr lang="ru-RU" sz="1600" dirty="0" smtClean="0">
                <a:latin typeface="+mj-lt"/>
              </a:rPr>
              <a:t>лаборатории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несут </a:t>
            </a:r>
            <a:r>
              <a:rPr lang="ru-RU" sz="1600" dirty="0">
                <a:latin typeface="+mj-lt"/>
              </a:rPr>
              <a:t>организация, осуществляющая водоотведение, или абонент, осуществляющие их транспортировку.</a:t>
            </a:r>
          </a:p>
          <a:p>
            <a:pPr algn="just"/>
            <a:r>
              <a:rPr lang="ru-RU" sz="1600" dirty="0">
                <a:latin typeface="+mj-lt"/>
              </a:rPr>
              <a:t>33. Параллельная и резервная пробы не могут быть использованы для определения содержания </a:t>
            </a:r>
            <a:r>
              <a:rPr lang="ru-RU" sz="1600" dirty="0" smtClean="0">
                <a:latin typeface="+mj-lt"/>
              </a:rPr>
              <a:t>веществ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показателей), которые изменяются при контакте с атмосферным воздухом или в короткие промежутки </a:t>
            </a:r>
            <a:r>
              <a:rPr lang="ru-RU" sz="1600" dirty="0" smtClean="0">
                <a:latin typeface="+mj-lt"/>
              </a:rPr>
              <a:t>времени</a:t>
            </a:r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(</a:t>
            </a:r>
            <a:r>
              <a:rPr lang="ru-RU" sz="1600" dirty="0">
                <a:latin typeface="+mj-lt"/>
              </a:rPr>
              <a:t>рН, растворенные газы), а также веществ, не смешивающихся с водой.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890" y="1017786"/>
            <a:ext cx="855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??????????"/>
              </a:rPr>
              <a:t>Правила осуществления контроля состава и свойств сточных </a:t>
            </a:r>
            <a:r>
              <a:rPr lang="ru-RU" dirty="0" smtClean="0">
                <a:latin typeface="Arial??????????"/>
              </a:rPr>
              <a:t>вод </a:t>
            </a:r>
            <a:r>
              <a:rPr lang="ru-RU" dirty="0" smtClean="0"/>
              <a:t>№ 525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8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</a:t>
            </a:r>
            <a:endParaRPr lang="ru-RU" sz="20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4290"/>
            <a:ext cx="779270" cy="500066"/>
          </a:xfrm>
          <a:prstGeom prst="rect">
            <a:avLst/>
          </a:prstGeom>
          <a:noFill/>
        </p:spPr>
      </p:pic>
      <p:sp>
        <p:nvSpPr>
          <p:cNvPr id="19459" name="Заголовок 1"/>
          <p:cNvSpPr>
            <a:spLocks/>
          </p:cNvSpPr>
          <p:nvPr/>
        </p:nvSpPr>
        <p:spPr bwMode="auto">
          <a:xfrm>
            <a:off x="1187625" y="23803"/>
            <a:ext cx="7956376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806818" y="65671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20" y="1369687"/>
            <a:ext cx="8731560" cy="2474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Параллельный отбор проб сточных вод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804939"/>
            <a:ext cx="9254209" cy="2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1032" y="500042"/>
            <a:ext cx="8712968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latin typeface="Calibri" pitchFamily="34" charset="0"/>
              </a:rPr>
              <a:t/>
            </a:r>
            <a:br>
              <a:rPr lang="ru-RU" sz="22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1"/>
          <p:cNvSpPr>
            <a:spLocks/>
          </p:cNvSpPr>
          <p:nvPr/>
        </p:nvSpPr>
        <p:spPr bwMode="auto">
          <a:xfrm>
            <a:off x="971600" y="115888"/>
            <a:ext cx="8172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pic>
        <p:nvPicPr>
          <p:cNvPr id="13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Параллельный отбор проб сточных вод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31" y="961707"/>
            <a:ext cx="7835218" cy="5603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6495147"/>
            <a:ext cx="9254209" cy="1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TextBox 238"/>
          <p:cNvSpPr txBox="1">
            <a:spLocks noChangeArrowheads="1"/>
          </p:cNvSpPr>
          <p:nvPr/>
        </p:nvSpPr>
        <p:spPr bwMode="auto">
          <a:xfrm>
            <a:off x="251520" y="2052878"/>
            <a:ext cx="155354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algn="r" defTabSz="914360">
              <a:defRPr/>
            </a:pPr>
            <a:r>
              <a:rPr lang="ru-RU" sz="800" b="1" spc="30" dirty="0">
                <a:solidFill>
                  <a:prstClr val="white"/>
                </a:solidFill>
              </a:rPr>
              <a:t>К</a:t>
            </a:r>
            <a:r>
              <a:rPr lang="ru-RU" sz="800" b="1" spc="30" dirty="0" smtClean="0">
                <a:solidFill>
                  <a:prstClr val="white"/>
                </a:solidFill>
              </a:rPr>
              <a:t>ОС </a:t>
            </a:r>
            <a:r>
              <a:rPr lang="ru-RU" sz="800" b="1" spc="30" dirty="0">
                <a:solidFill>
                  <a:prstClr val="white"/>
                </a:solidFill>
              </a:rPr>
              <a:t>Молодежное</a:t>
            </a:r>
          </a:p>
        </p:txBody>
      </p:sp>
      <p:sp>
        <p:nvSpPr>
          <p:cNvPr id="132" name="TextBox 238"/>
          <p:cNvSpPr txBox="1">
            <a:spLocks noChangeArrowheads="1"/>
          </p:cNvSpPr>
          <p:nvPr/>
        </p:nvSpPr>
        <p:spPr bwMode="auto">
          <a:xfrm>
            <a:off x="-64796" y="1918248"/>
            <a:ext cx="1955785" cy="9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algn="r" defTabSz="914360">
              <a:lnSpc>
                <a:spcPct val="70000"/>
              </a:lnSpc>
              <a:defRPr/>
            </a:pPr>
            <a:r>
              <a:rPr lang="ru-RU" sz="800" b="1" spc="30" dirty="0">
                <a:solidFill>
                  <a:prstClr val="white"/>
                </a:solidFill>
              </a:rPr>
              <a:t>КОС «Балтийский берег»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4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24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3" y="949368"/>
            <a:ext cx="8299513" cy="55969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6418813"/>
            <a:ext cx="9254209" cy="297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Параллельный отбор проб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4488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7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754" y="1074508"/>
            <a:ext cx="86804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соответствии с пунктами </a:t>
            </a:r>
            <a:r>
              <a:rPr lang="ru-RU" sz="2000" dirty="0" smtClean="0"/>
              <a:t>123</a:t>
            </a:r>
            <a:r>
              <a:rPr lang="en-US" sz="2000" dirty="0" smtClean="0"/>
              <a:t>_</a:t>
            </a:r>
            <a:r>
              <a:rPr lang="ru-RU" sz="2000" dirty="0" smtClean="0"/>
              <a:t>2, </a:t>
            </a:r>
            <a:r>
              <a:rPr lang="ru-RU" sz="2000" dirty="0"/>
              <a:t>130 </a:t>
            </a:r>
            <a:r>
              <a:rPr lang="ru-RU" sz="2000" dirty="0" smtClean="0"/>
              <a:t>Правил </a:t>
            </a:r>
            <a:r>
              <a:rPr lang="ru-RU" sz="2000" dirty="0"/>
              <a:t>№644, в случае выявления 2 раза и более в течение календарного года в контрольной пробе сточных вод, отобранной ГУП «Водоканал Санкт-Петербурга», значения фактической концентрации загрязняющего вещества или фактического показателя свойств сточных вод (</a:t>
            </a:r>
            <a:r>
              <a:rPr lang="ru-RU" sz="2000" dirty="0" smtClean="0"/>
              <a:t>далее</a:t>
            </a:r>
            <a:r>
              <a:rPr lang="en-US" sz="20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ФК</a:t>
            </a:r>
            <a:r>
              <a:rPr lang="ru-RU" sz="2000" dirty="0"/>
              <a:t>) по одному и тому же показателю, превышающего в 2 раза и более значение ФК, заявленного абонентом в Декларации, абонент обязан в течение 3 месяцев со дня оповещения ГУП «Водоканал Санкт-Петербурга» о наступлении указанного случая внести изменения в Декларацию с указанием нового значения ФК по превышенному показателю </a:t>
            </a:r>
            <a:r>
              <a:rPr lang="ru-RU" sz="2000" u="sng" dirty="0"/>
              <a:t>с учетом анализов контрольных проб сточных вод, отобранных ГУП «Водоканал Санкт-Петербурга», выявивших превышения ФК в 2 раза и более значения ФК, заявленного абонентом в Декларации.</a:t>
            </a:r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случае если соответствующие изменения в декларацию не были внесены, </a:t>
            </a:r>
            <a:r>
              <a:rPr lang="ru-RU" sz="2000" u="sng" dirty="0"/>
              <a:t>декларация прекращает действие по истечении 3 месяцев </a:t>
            </a:r>
            <a:r>
              <a:rPr lang="ru-RU" sz="2000" dirty="0"/>
              <a:t>со дня оповещения абонента ГУП «Водоканал Санкт-Петербурга» о наступлении указанного случая.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Декларирование качества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2659302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3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51927"/>
            <a:ext cx="853517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Пример 1. По результатам отборов проб сточных вод от 08.07.2019 выявлено неоднократно значение фактического показателя ХПК в 2 и более раза превышающее значение, заявленное в декларации. 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9" y="1475145"/>
            <a:ext cx="5665688" cy="52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369467" y="3699843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50638" y="6093296"/>
            <a:ext cx="57606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Декларирование качества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23302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0" y="-12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9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15" y="1556792"/>
            <a:ext cx="5107078" cy="53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5" y="932355"/>
            <a:ext cx="882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Пример 2. По </a:t>
            </a:r>
            <a:r>
              <a:rPr lang="ru-RU" sz="1400" dirty="0"/>
              <a:t>результатам </a:t>
            </a:r>
            <a:r>
              <a:rPr lang="ru-RU" sz="1400" dirty="0" smtClean="0"/>
              <a:t>отборов </a:t>
            </a:r>
            <a:r>
              <a:rPr lang="ru-RU" sz="1400" dirty="0"/>
              <a:t>проб сточных </a:t>
            </a:r>
            <a:r>
              <a:rPr lang="ru-RU" sz="1400" dirty="0" smtClean="0"/>
              <a:t>вод от </a:t>
            </a:r>
            <a:r>
              <a:rPr lang="ru-RU" sz="1400" dirty="0"/>
              <a:t>23.07.2019 выявлено неоднократно </a:t>
            </a:r>
            <a:r>
              <a:rPr lang="ru-RU" sz="1400" dirty="0" smtClean="0"/>
              <a:t>значение фактической </a:t>
            </a:r>
            <a:r>
              <a:rPr lang="ru-RU" sz="1400" dirty="0"/>
              <a:t>концентрации цинка в 2 и более раза превышающее значение, заявленное в Декларации.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5896" y="3896550"/>
            <a:ext cx="576064" cy="228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08365" y="6389416"/>
            <a:ext cx="576064" cy="2288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63788" y="252691"/>
            <a:ext cx="56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Декларирование качества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420946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60644"/>
            <a:ext cx="9144000" cy="9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Прямоугольник 62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Заголовок 16"/>
          <p:cNvSpPr txBox="1">
            <a:spLocks/>
          </p:cNvSpPr>
          <p:nvPr/>
        </p:nvSpPr>
        <p:spPr>
          <a:xfrm>
            <a:off x="0" y="116633"/>
            <a:ext cx="9144000" cy="75009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000099"/>
                </a:solidFill>
              </a:rPr>
              <a:t> </a:t>
            </a:r>
            <a:endParaRPr lang="ru-RU" sz="2000" b="1" i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5" name="Picture 2" descr="D:\1Лена\РАБОТЫ\ВОДОКАНАЛ\брендбук\презентация\Untitled-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428596" y="214290"/>
            <a:ext cx="779270" cy="500066"/>
          </a:xfrm>
          <a:prstGeom prst="rect">
            <a:avLst/>
          </a:prstGeom>
          <a:noFill/>
        </p:spPr>
      </p:pic>
      <p:sp>
        <p:nvSpPr>
          <p:cNvPr id="110" name="TextBox 109"/>
          <p:cNvSpPr txBox="1"/>
          <p:nvPr/>
        </p:nvSpPr>
        <p:spPr>
          <a:xfrm>
            <a:off x="8806818" y="649514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5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462" y="332656"/>
            <a:ext cx="703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Вычет платы при реализации плана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05342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п.116_3 Правил №644 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u="sng" dirty="0"/>
              <a:t>На период реализации </a:t>
            </a:r>
            <a:r>
              <a:rPr lang="ru-RU" sz="2000" dirty="0"/>
              <a:t>плана по соблюдению требований к составу и свойствам сточных вод абонент и организация, осуществляющая водоотведение, вправе заключить соглашение, предусматривающее вычет</a:t>
            </a:r>
            <a:r>
              <a:rPr lang="ru-RU" sz="2000" u="sng" dirty="0"/>
              <a:t> из суммы платы абонента за негативное воздействие</a:t>
            </a:r>
            <a:r>
              <a:rPr lang="ru-RU" sz="2000" dirty="0"/>
              <a:t> на работу централизованной системы водоотведения документально подтвержденных затрат на реализацию мероприятий плана по соблюдению требований к составу и свойствам сточных вод, фактически произведенных абонентом на дату внесения платы, </a:t>
            </a:r>
            <a:r>
              <a:rPr lang="ru-RU" sz="2000" u="sng" dirty="0"/>
              <a:t>но не более 50 процентов </a:t>
            </a:r>
            <a:r>
              <a:rPr lang="ru-RU" sz="2000" dirty="0"/>
              <a:t>размера начисленной платы. </a:t>
            </a:r>
          </a:p>
        </p:txBody>
      </p:sp>
    </p:spTree>
    <p:extLst>
      <p:ext uri="{BB962C8B-B14F-4D97-AF65-F5344CB8AC3E}">
        <p14:creationId xmlns:p14="http://schemas.microsoft.com/office/powerpoint/2010/main" val="824564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ullet text">
  <a:themeElements>
    <a:clrScheme name="1_Bullet text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Bullet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ullet tex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8971</TotalTime>
  <Words>385</Words>
  <Application>Microsoft Office PowerPoint</Application>
  <PresentationFormat>Экран (4:3)</PresentationFormat>
  <Paragraphs>44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Narrow</vt:lpstr>
      <vt:lpstr>Arial??????????</vt:lpstr>
      <vt:lpstr>Calibri</vt:lpstr>
      <vt:lpstr>Tahoma</vt:lpstr>
      <vt:lpstr>9_Тема Office</vt:lpstr>
      <vt:lpstr>1_Тема Office</vt:lpstr>
      <vt:lpstr>2_Тема Office</vt:lpstr>
      <vt:lpstr>1_Bullet text</vt:lpstr>
      <vt:lpstr>3_Тема Office</vt:lpstr>
      <vt:lpstr>Презентация PowerPoint</vt:lpstr>
      <vt:lpstr> 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Vodokanal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Маслов Максим Игоревич</dc:creator>
  <cp:lastModifiedBy>Михайлов Павел Борисович</cp:lastModifiedBy>
  <cp:revision>274</cp:revision>
  <cp:lastPrinted>2018-03-19T09:53:50Z</cp:lastPrinted>
  <dcterms:created xsi:type="dcterms:W3CDTF">2013-04-01T14:36:33Z</dcterms:created>
  <dcterms:modified xsi:type="dcterms:W3CDTF">2019-08-21T09:53:06Z</dcterms:modified>
</cp:coreProperties>
</file>